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handoutMasterIdLst>
    <p:handoutMasterId r:id="rId16"/>
  </p:handoutMasterIdLst>
  <p:sldIdLst>
    <p:sldId id="257" r:id="rId6"/>
    <p:sldId id="258" r:id="rId7"/>
    <p:sldId id="260" r:id="rId8"/>
    <p:sldId id="261" r:id="rId9"/>
    <p:sldId id="262" r:id="rId10"/>
    <p:sldId id="264" r:id="rId11"/>
    <p:sldId id="266" r:id="rId12"/>
    <p:sldId id="263" r:id="rId13"/>
    <p:sldId id="26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793" autoAdjust="0"/>
  </p:normalViewPr>
  <p:slideViewPr>
    <p:cSldViewPr snapToGrid="0">
      <p:cViewPr>
        <p:scale>
          <a:sx n="66" d="100"/>
          <a:sy n="66" d="100"/>
        </p:scale>
        <p:origin x="35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1954" y="-40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A8EF03F0-83D7-4482-AF15-B33235FBE045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F95BA545-6518-4CBF-850F-95B485325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89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49E3FF16-43C1-4228-9F96-B6213DD5C13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565E894-4CF8-46F6-85A3-1BA01CB573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9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E894-4CF8-46F6-85A3-1BA01CB573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8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E894-4CF8-46F6-85A3-1BA01CB573A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0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568325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E894-4CF8-46F6-85A3-1BA01CB573A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E894-4CF8-46F6-85A3-1BA01CB573A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3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E894-4CF8-46F6-85A3-1BA01CB573A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549275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E894-4CF8-46F6-85A3-1BA01CB573A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84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E894-4CF8-46F6-85A3-1BA01CB573A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2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E894-4CF8-46F6-85A3-1BA01CB573A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4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C5118CC3-4590-4281-8524-B3F3C447CEF4}" type="slidenum">
              <a:rPr lang="en-US" sz="1800" kern="0">
                <a:solidFill>
                  <a:sysClr val="windowText" lastClr="000000"/>
                </a:solidFill>
              </a:rPr>
              <a:pPr defTabSz="931717">
                <a:defRPr/>
              </a:pPr>
              <a:t>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-1"/>
            <a:ext cx="12192000" cy="537495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7320" y="962658"/>
            <a:ext cx="9144000" cy="11938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Re-Imagining Mining 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654039"/>
            <a:ext cx="12192000" cy="924877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0033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Superfund Redevelopment Initiative</a:t>
            </a:r>
          </a:p>
          <a:p>
            <a:r>
              <a:rPr lang="en-US" dirty="0"/>
              <a:t>December 7, 2016</a:t>
            </a:r>
          </a:p>
        </p:txBody>
      </p:sp>
      <p:sp>
        <p:nvSpPr>
          <p:cNvPr id="5" name="Rectangle 4"/>
          <p:cNvSpPr/>
          <p:nvPr userDrawn="1"/>
        </p:nvSpPr>
        <p:spPr>
          <a:xfrm rot="16200000" flipH="1">
            <a:off x="6054969" y="-680014"/>
            <a:ext cx="82061" cy="1219200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5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9E38-852E-4C9A-BEA4-429E3ECFF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4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9E38-852E-4C9A-BEA4-429E3ECFF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26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-1"/>
            <a:ext cx="12192000" cy="537495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7320" y="962658"/>
            <a:ext cx="9144000" cy="11938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Re-Imagining Mining 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654039"/>
            <a:ext cx="12192000" cy="924877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0033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Superfund Redevelopment Initiative</a:t>
            </a:r>
          </a:p>
          <a:p>
            <a:r>
              <a:rPr lang="en-US" dirty="0"/>
              <a:t>December 7, 2016</a:t>
            </a:r>
          </a:p>
        </p:txBody>
      </p:sp>
      <p:sp>
        <p:nvSpPr>
          <p:cNvPr id="5" name="Rectangle 4"/>
          <p:cNvSpPr/>
          <p:nvPr/>
        </p:nvSpPr>
        <p:spPr>
          <a:xfrm rot="16200000" flipH="1">
            <a:off x="6054969" y="-680014"/>
            <a:ext cx="82061" cy="1219200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003300"/>
                </a:solidFill>
              </a:defRPr>
            </a:lvl1pPr>
          </a:lstStyle>
          <a:p>
            <a:fld id="{AB6D2ECD-C9E7-412F-8C88-E537CE63623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 flipH="1">
            <a:off x="533399" y="0"/>
            <a:ext cx="82061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90" y="1709739"/>
            <a:ext cx="5660390" cy="242030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890" y="4589463"/>
            <a:ext cx="566039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33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2ECD-C9E7-412F-8C88-E537CE63623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0"/>
            <a:ext cx="4260850" cy="6858000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 flipH="1">
            <a:off x="7883769" y="0"/>
            <a:ext cx="82061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5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2ECD-C9E7-412F-8C88-E537CE6362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2ECD-C9E7-412F-8C88-E537CE6362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8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2ECD-C9E7-412F-8C88-E537CE6362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3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2ECD-C9E7-412F-8C88-E537CE6362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79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2ECD-C9E7-412F-8C88-E537CE6362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7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003300"/>
                </a:solidFill>
              </a:defRPr>
            </a:lvl1pPr>
          </a:lstStyle>
          <a:p>
            <a:fld id="{6DDF9E38-852E-4C9A-BEA4-429E3ECFF5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 userDrawn="1"/>
        </p:nvSpPr>
        <p:spPr>
          <a:xfrm flipH="1">
            <a:off x="533399" y="0"/>
            <a:ext cx="82061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6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2ECD-C9E7-412F-8C88-E537CE6362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2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2ECD-C9E7-412F-8C88-E537CE6362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95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2ECD-C9E7-412F-8C88-E537CE6362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90" y="1709739"/>
            <a:ext cx="5660390" cy="242030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890" y="4589463"/>
            <a:ext cx="566039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33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9E38-852E-4C9A-BEA4-429E3ECFF5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0"/>
            <a:ext cx="4260850" cy="6858000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 userDrawn="1"/>
        </p:nvSpPr>
        <p:spPr>
          <a:xfrm flipH="1">
            <a:off x="7883769" y="0"/>
            <a:ext cx="82061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3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9E38-852E-4C9A-BEA4-429E3ECFF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0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9E38-852E-4C9A-BEA4-429E3ECFF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0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9E38-852E-4C9A-BEA4-429E3ECFF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1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9E38-852E-4C9A-BEA4-429E3ECFF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9E38-852E-4C9A-BEA4-429E3ECFF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1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9E38-852E-4C9A-BEA4-429E3ECFF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6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8720" y="365125"/>
            <a:ext cx="10408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825625"/>
            <a:ext cx="104089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327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400" b="1" smtClean="0">
                <a:solidFill>
                  <a:srgbClr val="003300"/>
                </a:solidFill>
              </a:defRPr>
            </a:lvl1pPr>
          </a:lstStyle>
          <a:p>
            <a:pPr algn="r"/>
            <a:fld id="{6DDF9E38-852E-4C9A-BEA4-429E3ECFF52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3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8720" y="365125"/>
            <a:ext cx="10408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825625"/>
            <a:ext cx="104089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327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400" b="1" smtClean="0">
                <a:solidFill>
                  <a:srgbClr val="003300"/>
                </a:solidFill>
              </a:defRPr>
            </a:lvl1pPr>
          </a:lstStyle>
          <a:p>
            <a:fld id="{AB6D2ECD-C9E7-412F-8C88-E537CE6362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rcweb.org/miningwaste-guidance/reg_issues.htm" TargetMode="External"/><Relationship Id="rId3" Type="http://schemas.openxmlformats.org/officeDocument/2006/relationships/hyperlink" Target="https://clu-in.org/greenremediation/docs/GR_factsheet_miningsites.pdf" TargetMode="External"/><Relationship Id="rId7" Type="http://schemas.openxmlformats.org/officeDocument/2006/relationships/hyperlink" Target="http://www.itrcweb.org/Documents/MiningWhitePaper_2008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uin.org/mining" TargetMode="External"/><Relationship Id="rId5" Type="http://schemas.openxmlformats.org/officeDocument/2006/relationships/hyperlink" Target="http://www.cluin.org/ecotools" TargetMode="External"/><Relationship Id="rId4" Type="http://schemas.openxmlformats.org/officeDocument/2006/relationships/hyperlink" Target="https://www.epa.gov/sites/production/files/2015-12/documents/mining_framework20030807signed.pdf" TargetMode="External"/><Relationship Id="rId9" Type="http://schemas.openxmlformats.org/officeDocument/2006/relationships/hyperlink" Target="http://www.blm.gov/style/medialib/blm/wo/MINERALS__REALTY__AND_RESOURCE_PROTECTION_/aml.Par.86533.File.dat/Final%20AML%20Report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honey.michele@ep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Ecological Revitalization at Mining Sites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Michele Mahoney</a:t>
            </a:r>
          </a:p>
          <a:p>
            <a:r>
              <a:rPr lang="en-US" dirty="0"/>
              <a:t>Environmental Scientist</a:t>
            </a:r>
          </a:p>
          <a:p>
            <a:r>
              <a:rPr lang="en-US" dirty="0"/>
              <a:t>EPA TIFSD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9E38-852E-4C9A-BEA4-429E3ECFF5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5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Challenges at Mining 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825625"/>
            <a:ext cx="4391891" cy="4351338"/>
          </a:xfrm>
        </p:spPr>
        <p:txBody>
          <a:bodyPr/>
          <a:lstStyle/>
          <a:p>
            <a:r>
              <a:rPr lang="en-US" dirty="0"/>
              <a:t>Remote locations</a:t>
            </a:r>
          </a:p>
          <a:p>
            <a:r>
              <a:rPr lang="en-US" dirty="0"/>
              <a:t>Mixed ownership</a:t>
            </a:r>
          </a:p>
          <a:p>
            <a:r>
              <a:rPr lang="en-US" dirty="0"/>
              <a:t>Complex contaminant location and transport</a:t>
            </a:r>
          </a:p>
          <a:p>
            <a:r>
              <a:rPr lang="en-US" dirty="0"/>
              <a:t>Multiple mines within a watershed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180" y="1527954"/>
            <a:ext cx="4635616" cy="4946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15400" y="6479537"/>
            <a:ext cx="2743200" cy="365125"/>
          </a:xfrm>
        </p:spPr>
        <p:txBody>
          <a:bodyPr/>
          <a:lstStyle/>
          <a:p>
            <a:pPr algn="r"/>
            <a:fld id="{6DDF9E38-852E-4C9A-BEA4-429E3ECFF528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4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Challenges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Huge volumes of waste</a:t>
            </a:r>
          </a:p>
          <a:p>
            <a:r>
              <a:rPr lang="en-US" dirty="0"/>
              <a:t>Regulatory challenges</a:t>
            </a:r>
          </a:p>
          <a:p>
            <a:r>
              <a:rPr lang="en-US" dirty="0"/>
              <a:t>Acid mine drainage</a:t>
            </a:r>
          </a:p>
          <a:p>
            <a:r>
              <a:rPr lang="en-US" dirty="0"/>
              <a:t>Cleanup standards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403" y="1825625"/>
            <a:ext cx="5764098" cy="4117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DDF9E38-852E-4C9A-BEA4-429E3ECFF528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0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595" y="365125"/>
            <a:ext cx="10408920" cy="1325563"/>
          </a:xfrm>
        </p:spPr>
        <p:txBody>
          <a:bodyPr/>
          <a:lstStyle/>
          <a:p>
            <a:r>
              <a:rPr lang="en-US" dirty="0"/>
              <a:t>Considering Green Remediation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20" y="1825625"/>
            <a:ext cx="103922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more sustainable and greener cleanup options, such as:</a:t>
            </a:r>
          </a:p>
          <a:p>
            <a:pPr marL="457200" lvl="1" indent="0">
              <a:buNone/>
            </a:pPr>
            <a:r>
              <a:rPr lang="en-US" sz="2800" dirty="0"/>
              <a:t>1. Revegetation with native plants</a:t>
            </a:r>
          </a:p>
          <a:p>
            <a:pPr marL="457200" lvl="1" indent="0">
              <a:buNone/>
            </a:pPr>
            <a:r>
              <a:rPr lang="en-US" sz="2800" dirty="0"/>
              <a:t>2. Soil amendments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935" y="3038169"/>
            <a:ext cx="5860603" cy="3273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DDF9E38-852E-4C9A-BEA4-429E3ECFF528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6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Soil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Soil Amendments?</a:t>
            </a:r>
          </a:p>
          <a:p>
            <a:pPr lvl="1"/>
            <a:r>
              <a:rPr lang="en-US" dirty="0"/>
              <a:t>Soil amendments can:</a:t>
            </a:r>
          </a:p>
          <a:p>
            <a:pPr lvl="2"/>
            <a:r>
              <a:rPr lang="en-US" sz="2400" dirty="0"/>
              <a:t>Reduce contaminant exposure, bioavailability and phytoavailability</a:t>
            </a:r>
          </a:p>
          <a:p>
            <a:pPr lvl="2"/>
            <a:r>
              <a:rPr lang="en-US" sz="2400" dirty="0"/>
              <a:t>Improve soil health &amp; ecosystem function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3585" y="3337560"/>
            <a:ext cx="3678194" cy="2839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8719" y="3698319"/>
            <a:ext cx="5960225" cy="23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kind of mining sites are good candidates for soil amendments?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Hard rock mining sites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Coal mining sites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Smelting and refining sites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DDF9E38-852E-4C9A-BEA4-429E3ECFF528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0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18" y="179382"/>
            <a:ext cx="10673921" cy="1325563"/>
          </a:xfrm>
        </p:spPr>
        <p:txBody>
          <a:bodyPr/>
          <a:lstStyle/>
          <a:p>
            <a:r>
              <a:rPr lang="en-US" dirty="0"/>
              <a:t>Restoring Hillsides at the Bunker Hill Site, Coeur d’Alene, Idaho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8" y="1646841"/>
            <a:ext cx="4005470" cy="26439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919" y="2599668"/>
            <a:ext cx="4005470" cy="2665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6533" y="4348993"/>
            <a:ext cx="45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1993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7921" y="5384366"/>
            <a:ext cx="45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8925" y="3518918"/>
            <a:ext cx="3992770" cy="2651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18883" y="6227187"/>
            <a:ext cx="45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DDF9E38-852E-4C9A-BEA4-429E3ECFF528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Revitalizing Landscapes at California Gulch, Lake County and City of Leadville, Colorado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0" y="2584725"/>
            <a:ext cx="4732020" cy="2982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3220" y="2584725"/>
            <a:ext cx="4732020" cy="29825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80160" y="5705353"/>
            <a:ext cx="45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1996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118" y="5705353"/>
            <a:ext cx="45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DDF9E38-852E-4C9A-BEA4-429E3ECFF528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5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-635"/>
            <a:ext cx="10408920" cy="132556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8720" y="1116965"/>
            <a:ext cx="10835640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pitchFamily="9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pitchFamily="9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pitchFamily="9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pitchFamily="9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/>
                <a:ea typeface="ＭＳ Ｐゴシック" pitchFamily="9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EPA</a:t>
            </a:r>
          </a:p>
          <a:p>
            <a:pPr lvl="1"/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https://clu-in.org/greenremediation/docs/GR_factsheet_miningsites.pdf</a:t>
            </a:r>
            <a:endParaRPr lang="en-US" i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/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https://www.epa.gov/sites/production/files/2015-12/documents/mining_framework20030807signed.pdf</a:t>
            </a:r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lvl="1"/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www.cluin.org/ecotools</a:t>
            </a:r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lvl="1"/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www.cluin.org/mining</a:t>
            </a:r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lvl="1"/>
            <a:endParaRPr lang="en-US" sz="1200" i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Interstate Technology Regulatory Council (ITRC)</a:t>
            </a:r>
          </a:p>
          <a:p>
            <a:pPr lvl="1"/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http://www.itrcweb.org/Documents/MiningWhitePaper_2008.pdf</a:t>
            </a:r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lvl="1"/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8"/>
              </a:rPr>
              <a:t>http://www.itrcweb.org/miningwaste-guidance/reg_issues.htm</a:t>
            </a:r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lvl="1"/>
            <a:endParaRPr lang="en-US" sz="1200" i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BLM/Forest Service</a:t>
            </a:r>
          </a:p>
          <a:p>
            <a:pPr lvl="1"/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9"/>
              </a:rPr>
              <a:t>http://www.blm.gov/style/medialib/blm/wo/MINERALS__REALTY__AND_RESOURCE_PROTECTION_/aml.Par.86533.File.dat/Final%20AML%20Report.pdf</a:t>
            </a:r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DDF9E38-852E-4C9A-BEA4-429E3ECFF528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2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Information,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Michele Mahoney</a:t>
            </a:r>
          </a:p>
          <a:p>
            <a:pPr marL="0" indent="0">
              <a:buNone/>
            </a:pPr>
            <a:r>
              <a:rPr lang="en-US" b="1" dirty="0"/>
              <a:t>Environmental Scientist</a:t>
            </a:r>
          </a:p>
          <a:p>
            <a:pPr marL="0" indent="0">
              <a:buNone/>
            </a:pPr>
            <a:r>
              <a:rPr lang="en-US" b="1" dirty="0"/>
              <a:t>EPA TIFSD</a:t>
            </a:r>
            <a:br>
              <a:rPr lang="en-US" b="1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Phone: 703-603-9057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u="sng" dirty="0">
                <a:hlinkClick r:id="rId3"/>
              </a:rPr>
              <a:t>mahoney.michele@epa</a:t>
            </a:r>
            <a:r>
              <a:rPr lang="en-US" u="sng">
                <a:hlinkClick r:id="rId3"/>
              </a:rPr>
              <a:t>.gov</a:t>
            </a:r>
            <a:r>
              <a:rPr lang="en-US" u="sng"/>
              <a:t>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D2ECD-C9E7-412F-8C88-E537CE636236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585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6 December Webina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 December Webinar Template" id="{D9745AFA-CB37-4084-9D74-0F54AF0DB6D3}" vid="{847D4E3C-1C1B-4F0A-88FB-50474461A0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7613334-ADAE-4B64-BCE7-7EB2A1082F9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D7E7BB2-6B24-4F7D-B9F1-4C453885542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F83307B-9400-49A3-AEE8-D87F8C16E4C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318</Words>
  <Application>Microsoft Office PowerPoint</Application>
  <PresentationFormat>Widescreen</PresentationFormat>
  <Paragraphs>71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Office Theme</vt:lpstr>
      <vt:lpstr>2016 December Webinar Template</vt:lpstr>
      <vt:lpstr>Ecological Revitalization at Mining Sites</vt:lpstr>
      <vt:lpstr>Common Challenges at Mining Sites </vt:lpstr>
      <vt:lpstr>Common Challenges Cont.</vt:lpstr>
      <vt:lpstr>Considering Green Remediation Techniques</vt:lpstr>
      <vt:lpstr>Using Soil Amendments</vt:lpstr>
      <vt:lpstr>Restoring Hillsides at the Bunker Hill Site, Coeur d’Alene, Idaho</vt:lpstr>
      <vt:lpstr>Revitalizing Landscapes at California Gulch, Lake County and City of Leadville, Colorado</vt:lpstr>
      <vt:lpstr>Resources</vt:lpstr>
      <vt:lpstr>For More Information,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Skeo</dc:creator>
  <cp:lastModifiedBy>Sarah Alfano</cp:lastModifiedBy>
  <cp:revision>57</cp:revision>
  <cp:lastPrinted>2016-11-30T16:10:18Z</cp:lastPrinted>
  <dcterms:created xsi:type="dcterms:W3CDTF">2016-11-11T19:36:24Z</dcterms:created>
  <dcterms:modified xsi:type="dcterms:W3CDTF">2016-12-02T16:44:25Z</dcterms:modified>
</cp:coreProperties>
</file>